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80" r:id="rId2"/>
    <p:sldId id="421" r:id="rId3"/>
    <p:sldId id="422" r:id="rId4"/>
    <p:sldId id="423" r:id="rId5"/>
    <p:sldId id="428" r:id="rId6"/>
    <p:sldId id="424" r:id="rId7"/>
    <p:sldId id="425" r:id="rId8"/>
    <p:sldId id="426" r:id="rId9"/>
    <p:sldId id="4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3CCA3-2C28-1A44-9780-ECCEBD4B51DF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3603-7ACA-6C42-BF22-D013D32626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57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E3603-7ACA-6C42-BF22-D013D32626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56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hyperlink" Target="https://fr.wikipedia.org/wiki/Abdul_Latif_Jameel_Poverty_Action_La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Ragnar_Fris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140299"/>
            <a:ext cx="7342188" cy="1622625"/>
          </a:xfrm>
        </p:spPr>
        <p:txBody>
          <a:bodyPr/>
          <a:lstStyle/>
          <a:p>
            <a:br>
              <a:rPr lang="fr-FR" sz="4000" b="1" dirty="0"/>
            </a:br>
            <a:br>
              <a:rPr lang="fr-FR" sz="4000" b="1" dirty="0"/>
            </a:br>
            <a:r>
              <a:rPr lang="fr-FR" sz="3600" b="1" dirty="0"/>
              <a:t>Les économistes sont-ils mieux outillés?</a:t>
            </a:r>
            <a:br>
              <a:rPr lang="fr-FR" sz="3600" b="1" dirty="0"/>
            </a:br>
            <a:r>
              <a:rPr lang="fr-FR" sz="3600" b="1" dirty="0"/>
              <a:t>Quelques leçons de l’histoire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687157"/>
          </a:xfrm>
        </p:spPr>
        <p:txBody>
          <a:bodyPr>
            <a:normAutofit fontScale="25000" lnSpcReduction="20000"/>
          </a:bodyPr>
          <a:lstStyle/>
          <a:p>
            <a:endParaRPr lang="fr-FR" sz="3200" b="1" dirty="0"/>
          </a:p>
          <a:p>
            <a:endParaRPr lang="fr-FR" sz="3200" b="1" dirty="0"/>
          </a:p>
          <a:p>
            <a:r>
              <a:rPr lang="fr-FR" sz="11200" b="1" dirty="0"/>
              <a:t>Annie L. Cot</a:t>
            </a:r>
          </a:p>
          <a:p>
            <a:r>
              <a:rPr lang="fr-FR" sz="9000" b="1" dirty="0"/>
              <a:t>Université de Paris 1 Panthéon-Sorbonne</a:t>
            </a:r>
          </a:p>
          <a:p>
            <a:endParaRPr lang="fr-FR" sz="2800" b="1" dirty="0"/>
          </a:p>
          <a:p>
            <a:endParaRPr lang="fr-FR" sz="9600" b="1" dirty="0"/>
          </a:p>
          <a:p>
            <a:r>
              <a:rPr lang="fr-FR" sz="9600" b="1" dirty="0"/>
              <a:t>JECO Lyon 2018</a:t>
            </a:r>
          </a:p>
          <a:p>
            <a:r>
              <a:rPr lang="fr-FR" sz="8000" b="1" dirty="0"/>
              <a:t>Jeudi 8 novembre, 16h-18h</a:t>
            </a:r>
          </a:p>
          <a:p>
            <a:r>
              <a:rPr lang="fr-FR" sz="8000" b="1" dirty="0"/>
              <a:t>Table ronde « Les économistes sont-ils mieux outillés? »</a:t>
            </a:r>
          </a:p>
          <a:p>
            <a:endParaRPr lang="fr-FR" sz="7400" b="1" dirty="0"/>
          </a:p>
          <a:p>
            <a:endParaRPr lang="fr-FR" sz="7400" b="1" dirty="0"/>
          </a:p>
          <a:p>
            <a:r>
              <a:rPr lang="fr-FR" sz="7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30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37394-BFF5-3F43-B89D-42D8C1A2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48" y="-162838"/>
            <a:ext cx="7356127" cy="1746846"/>
          </a:xfrm>
        </p:spPr>
        <p:txBody>
          <a:bodyPr>
            <a:normAutofit fontScale="90000"/>
          </a:bodyPr>
          <a:lstStyle/>
          <a:p>
            <a:br>
              <a:rPr lang="fr-FR" sz="3200" b="1" dirty="0"/>
            </a:br>
            <a:r>
              <a:rPr lang="fr-FR" sz="3200" b="1" dirty="0"/>
              <a:t> </a:t>
            </a:r>
            <a:r>
              <a:rPr lang="fr-FR" sz="3100" b="1" dirty="0"/>
              <a:t>Les leçons de l’histoire (1): quelques dates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F9393-CDCF-E747-9C62-0772FEF0A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014" y="864296"/>
            <a:ext cx="6012493" cy="5160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  </a:t>
            </a:r>
            <a:r>
              <a:rPr lang="fr-FR" sz="2200" dirty="0"/>
              <a:t>1838 Antoine-Augustin Cournot, </a:t>
            </a:r>
            <a:r>
              <a:rPr lang="fr-FR" sz="2200" i="1" dirty="0"/>
              <a:t>Recherches sur les principes mathématiques de la théorie des richesses</a:t>
            </a:r>
          </a:p>
          <a:p>
            <a:pPr marL="0" indent="0">
              <a:buNone/>
            </a:pPr>
            <a:r>
              <a:rPr lang="fr-FR" sz="2200" dirty="0"/>
              <a:t>   1874 Léon Walras, </a:t>
            </a:r>
            <a:r>
              <a:rPr lang="fr-FR" sz="2200" i="1" dirty="0"/>
              <a:t>Eléments d’économie politique pure</a:t>
            </a:r>
          </a:p>
          <a:p>
            <a:pPr marL="0" indent="0">
              <a:buNone/>
            </a:pPr>
            <a:r>
              <a:rPr lang="fr-FR" sz="2200" dirty="0"/>
              <a:t>   1920 fondation du </a:t>
            </a:r>
            <a:r>
              <a:rPr lang="fr-FR" sz="2200" i="1" dirty="0"/>
              <a:t>National Bureau for </a:t>
            </a:r>
            <a:r>
              <a:rPr lang="fr-FR" sz="2200" i="1" dirty="0" err="1"/>
              <a:t>Economic</a:t>
            </a:r>
            <a:r>
              <a:rPr lang="fr-FR" sz="2200" i="1" dirty="0"/>
              <a:t> </a:t>
            </a:r>
            <a:r>
              <a:rPr lang="fr-FR" sz="2200" i="1" dirty="0" err="1"/>
              <a:t>Research</a:t>
            </a:r>
            <a:endParaRPr lang="fr-FR" sz="2200" i="1" dirty="0"/>
          </a:p>
          <a:p>
            <a:pPr marL="0" indent="0">
              <a:buNone/>
            </a:pPr>
            <a:r>
              <a:rPr lang="fr-FR" sz="2200" dirty="0"/>
              <a:t>   1930 fondation de </a:t>
            </a:r>
            <a:r>
              <a:rPr lang="fr-FR" sz="2200" i="1" dirty="0"/>
              <a:t>l’</a:t>
            </a:r>
            <a:r>
              <a:rPr lang="fr-FR" sz="2200" i="1" dirty="0" err="1"/>
              <a:t>Econometric</a:t>
            </a:r>
            <a:r>
              <a:rPr lang="fr-FR" sz="2200" i="1" dirty="0"/>
              <a:t> Society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327857-B2C8-CA47-8EB7-EA0ED729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4" y="710585"/>
            <a:ext cx="1465570" cy="18652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668B2E-3836-5F4A-9462-E761CE29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220" y="1480874"/>
            <a:ext cx="1334921" cy="14860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1D42C3-3965-4F48-8CC6-CAD49C34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84" y="2953674"/>
            <a:ext cx="1398417" cy="20672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BBF2D9-421A-524D-934E-249735DF2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796" y="3227720"/>
            <a:ext cx="2291358" cy="16073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A811D55-29FB-E042-94B5-2E5A7202A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563" y="5020899"/>
            <a:ext cx="2233398" cy="16073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4317E16-917D-C541-A898-A3DCF188B6B4}"/>
              </a:ext>
            </a:extLst>
          </p:cNvPr>
          <p:cNvSpPr txBox="1"/>
          <p:nvPr/>
        </p:nvSpPr>
        <p:spPr>
          <a:xfrm>
            <a:off x="1828800" y="4246323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1939-1945  les économistes américains participent institutionnellement à l’effort de guerre; </a:t>
            </a:r>
            <a:r>
              <a:rPr lang="fr-FR" sz="2200" dirty="0" err="1"/>
              <a:t>lerôle</a:t>
            </a:r>
            <a:r>
              <a:rPr lang="fr-FR" sz="2200" dirty="0"/>
              <a:t> de la </a:t>
            </a:r>
            <a:r>
              <a:rPr lang="fr-FR" sz="2200" i="1" dirty="0"/>
              <a:t>Rand Corporation </a:t>
            </a:r>
            <a:r>
              <a:rPr lang="fr-FR" sz="2200" dirty="0"/>
              <a:t>dans la diffusion de nouveaux outils.</a:t>
            </a:r>
          </a:p>
        </p:txBody>
      </p:sp>
    </p:spTree>
    <p:extLst>
      <p:ext uri="{BB962C8B-B14F-4D97-AF65-F5344CB8AC3E}">
        <p14:creationId xmlns:p14="http://schemas.microsoft.com/office/powerpoint/2010/main" val="312595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A9968A-33BC-BA4E-95DB-FF00495D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88723" y="100208"/>
            <a:ext cx="7656752" cy="143950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AEEE78-4C57-344D-8C55-29A2A2E3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94" y="563672"/>
            <a:ext cx="5608662" cy="5721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 1936 John Maynard Keynes, </a:t>
            </a:r>
            <a:r>
              <a:rPr lang="fr-FR" i="1" dirty="0"/>
              <a:t>The General Theory of </a:t>
            </a:r>
            <a:r>
              <a:rPr lang="fr-FR" i="1" dirty="0" err="1"/>
              <a:t>Employment</a:t>
            </a:r>
            <a:r>
              <a:rPr lang="fr-FR" i="1" dirty="0"/>
              <a:t>, </a:t>
            </a:r>
            <a:r>
              <a:rPr lang="fr-FR" i="1" dirty="0" err="1"/>
              <a:t>Interest</a:t>
            </a:r>
            <a:r>
              <a:rPr lang="fr-FR" i="1" dirty="0"/>
              <a:t> and Money</a:t>
            </a:r>
          </a:p>
          <a:p>
            <a:pPr marL="457200" indent="-457200">
              <a:buAutoNum type="arabicPlain" startAt="1936"/>
            </a:pPr>
            <a:r>
              <a:rPr lang="fr-FR" dirty="0"/>
              <a:t>Jan Tinbergen développe le premier modèle national macroéconomique d’ensemble aux Pays-Bas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1944 </a:t>
            </a:r>
            <a:r>
              <a:rPr lang="fr-FR" dirty="0" err="1"/>
              <a:t>Trygve</a:t>
            </a:r>
            <a:r>
              <a:rPr lang="fr-FR" dirty="0"/>
              <a:t> </a:t>
            </a:r>
            <a:r>
              <a:rPr lang="fr-FR" dirty="0" err="1"/>
              <a:t>Haavelmö</a:t>
            </a:r>
            <a:r>
              <a:rPr lang="fr-FR" dirty="0"/>
              <a:t>,  </a:t>
            </a:r>
            <a:r>
              <a:rPr lang="fr-FR" i="1" dirty="0"/>
              <a:t>The </a:t>
            </a:r>
            <a:r>
              <a:rPr lang="fr-FR" i="1" dirty="0" err="1"/>
              <a:t>Probability</a:t>
            </a:r>
            <a:r>
              <a:rPr lang="fr-FR" i="1" dirty="0"/>
              <a:t> </a:t>
            </a:r>
            <a:r>
              <a:rPr lang="fr-FR" i="1" dirty="0" err="1"/>
              <a:t>Approach</a:t>
            </a:r>
            <a:r>
              <a:rPr lang="fr-FR" i="1" dirty="0"/>
              <a:t> in </a:t>
            </a:r>
            <a:r>
              <a:rPr lang="fr-FR" i="1" dirty="0" err="1"/>
              <a:t>Econometrics</a:t>
            </a:r>
            <a:endParaRPr lang="fr-FR" i="1" dirty="0"/>
          </a:p>
          <a:p>
            <a:pPr marL="0" indent="0">
              <a:buNone/>
            </a:pPr>
            <a:r>
              <a:rPr lang="fr-FR" dirty="0"/>
              <a:t>1944 John Von Neumann et Oskar </a:t>
            </a:r>
            <a:r>
              <a:rPr lang="fr-FR" dirty="0" err="1"/>
              <a:t>Morgensetern</a:t>
            </a:r>
            <a:r>
              <a:rPr lang="fr-FR" dirty="0"/>
              <a:t>, </a:t>
            </a:r>
            <a:r>
              <a:rPr lang="fr-FR" i="1" dirty="0"/>
              <a:t>Theory of </a:t>
            </a:r>
            <a:r>
              <a:rPr lang="fr-FR" i="1" dirty="0" err="1"/>
              <a:t>Games</a:t>
            </a:r>
            <a:r>
              <a:rPr lang="fr-FR" i="1" dirty="0"/>
              <a:t> and </a:t>
            </a:r>
            <a:r>
              <a:rPr lang="fr-FR" i="1" dirty="0" err="1"/>
              <a:t>Economic</a:t>
            </a:r>
            <a:r>
              <a:rPr lang="fr-FR" i="1" dirty="0"/>
              <a:t> </a:t>
            </a:r>
            <a:r>
              <a:rPr lang="fr-FR" i="1" dirty="0" err="1"/>
              <a:t>Behavior</a:t>
            </a:r>
            <a:r>
              <a:rPr lang="fr-FR" dirty="0"/>
              <a:t>  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3349DE-EE98-FC45-984A-38EC828AA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27" y="3018902"/>
            <a:ext cx="1513728" cy="21911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809B39-539D-D242-B16A-5B7AAC71F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716" y="1115188"/>
            <a:ext cx="1565959" cy="19037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B736F2-FCCD-9E4B-BBCC-079763AD4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4412"/>
            <a:ext cx="1841310" cy="25126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C6C066B-DDF8-4E4A-84F1-A2BB8FB99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899" y="3338416"/>
            <a:ext cx="2140776" cy="31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4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E63F4-DC56-8E49-8995-B7795144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88307" y="162838"/>
            <a:ext cx="7857168" cy="81320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BCF775-4950-5F46-8BCB-DE9EE9BA8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2" y="4271722"/>
            <a:ext cx="3978329" cy="2585323"/>
          </a:xfrm>
        </p:spPr>
        <p:txBody>
          <a:bodyPr>
            <a:normAutofit/>
          </a:bodyPr>
          <a:lstStyle/>
          <a:p>
            <a:r>
              <a:rPr lang="fr-FR"/>
              <a:t> 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A5FDCA6-7567-7642-BEA2-0891AB7FA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67905"/>
              </p:ext>
            </p:extLst>
          </p:nvPr>
        </p:nvGraphicFramePr>
        <p:xfrm>
          <a:off x="9128908" y="3829731"/>
          <a:ext cx="431800" cy="46482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850913949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3061313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242827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22DE556-EC8F-0F40-A178-DE33D7AD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467" y="244158"/>
            <a:ext cx="1674486" cy="23442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2637CD-7677-DF4A-A29D-B21292972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99" y="180761"/>
            <a:ext cx="2054268" cy="20542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6F2C34-3AA3-214A-9357-BE2E78BBE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221" y="4178155"/>
            <a:ext cx="3544487" cy="235436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3E9120C-8C21-BF40-9A8B-5F791A784016}"/>
              </a:ext>
            </a:extLst>
          </p:cNvPr>
          <p:cNvSpPr txBox="1"/>
          <p:nvPr/>
        </p:nvSpPr>
        <p:spPr>
          <a:xfrm>
            <a:off x="8975202" y="244158"/>
            <a:ext cx="42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FE026AF-69B2-324A-926D-ADB2A9E8818C}"/>
              </a:ext>
            </a:extLst>
          </p:cNvPr>
          <p:cNvSpPr txBox="1"/>
          <p:nvPr/>
        </p:nvSpPr>
        <p:spPr>
          <a:xfrm>
            <a:off x="2442575" y="325478"/>
            <a:ext cx="48038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1945 Paul Anthony Samuelson </a:t>
            </a:r>
            <a:r>
              <a:rPr lang="fr-FR" sz="2400" i="1" err="1"/>
              <a:t>Foundations</a:t>
            </a:r>
            <a:r>
              <a:rPr lang="fr-FR" sz="2400" i="1"/>
              <a:t> of </a:t>
            </a:r>
            <a:r>
              <a:rPr lang="fr-FR" sz="2400" i="1" err="1"/>
              <a:t>Economic</a:t>
            </a:r>
            <a:r>
              <a:rPr lang="fr-FR" sz="2400" i="1"/>
              <a:t> </a:t>
            </a:r>
            <a:r>
              <a:rPr lang="fr-FR" sz="2400" i="1" err="1"/>
              <a:t>Analysis</a:t>
            </a:r>
            <a:endParaRPr lang="fr-FR" sz="2400" i="1"/>
          </a:p>
          <a:p>
            <a:endParaRPr lang="fr-FR" sz="2400"/>
          </a:p>
          <a:p>
            <a:r>
              <a:rPr lang="fr-FR" sz="2400"/>
              <a:t>1955 Vernon Smith enseigne le premier cours d’économie expérimentale à </a:t>
            </a:r>
            <a:r>
              <a:rPr lang="fr-FR" sz="2400" err="1"/>
              <a:t>Purdue</a:t>
            </a:r>
            <a:endParaRPr lang="fr-FR" sz="2400"/>
          </a:p>
          <a:p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7B139E-982D-974F-BA89-37C859AB40F5}"/>
              </a:ext>
            </a:extLst>
          </p:cNvPr>
          <p:cNvSpPr txBox="1"/>
          <p:nvPr/>
        </p:nvSpPr>
        <p:spPr>
          <a:xfrm>
            <a:off x="627712" y="2447365"/>
            <a:ext cx="1332031" cy="135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794B3B55-B98C-4E40-86E9-7CECA5014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5" y="2817903"/>
            <a:ext cx="2735622" cy="387725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A96A0FC-9176-734D-B921-1EEB656E8005}"/>
              </a:ext>
            </a:extLst>
          </p:cNvPr>
          <p:cNvSpPr txBox="1"/>
          <p:nvPr/>
        </p:nvSpPr>
        <p:spPr>
          <a:xfrm>
            <a:off x="3053610" y="2910619"/>
            <a:ext cx="5780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1979 Daniel </a:t>
            </a:r>
            <a:r>
              <a:rPr lang="fr-FR" sz="2400" err="1"/>
              <a:t>Kahnemann</a:t>
            </a:r>
            <a:r>
              <a:rPr lang="fr-FR" sz="2400"/>
              <a:t> et Amos </a:t>
            </a:r>
            <a:r>
              <a:rPr lang="fr-FR" sz="2400" err="1"/>
              <a:t>Tversky</a:t>
            </a:r>
            <a:r>
              <a:rPr lang="fr-FR" sz="2400"/>
              <a:t>, </a:t>
            </a:r>
            <a:r>
              <a:rPr lang="fr-FR" sz="2400" i="1"/>
              <a:t>Prospect </a:t>
            </a:r>
            <a:r>
              <a:rPr lang="fr-FR" sz="2400" i="1" err="1"/>
              <a:t>theory</a:t>
            </a:r>
            <a:endParaRPr lang="fr-FR" sz="2400"/>
          </a:p>
          <a:p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ACF4B35-638A-2345-A025-C792B05C31E2}"/>
              </a:ext>
            </a:extLst>
          </p:cNvPr>
          <p:cNvSpPr txBox="1"/>
          <p:nvPr/>
        </p:nvSpPr>
        <p:spPr>
          <a:xfrm>
            <a:off x="3053610" y="4018614"/>
            <a:ext cx="310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2003   Esther </a:t>
            </a:r>
            <a:r>
              <a:rPr lang="fr-FR" sz="2400" err="1"/>
              <a:t>Duflo</a:t>
            </a:r>
            <a:r>
              <a:rPr lang="fr-FR" sz="2400"/>
              <a:t> et </a:t>
            </a:r>
            <a:r>
              <a:rPr lang="fr-FR" sz="2400" err="1"/>
              <a:t>Abhijit</a:t>
            </a:r>
            <a:r>
              <a:rPr lang="fr-FR" sz="2400"/>
              <a:t> </a:t>
            </a:r>
            <a:r>
              <a:rPr lang="fr-FR" sz="2400" err="1"/>
              <a:t>Banerjee</a:t>
            </a:r>
            <a:r>
              <a:rPr lang="fr-FR" sz="2400"/>
              <a:t>  </a:t>
            </a:r>
            <a:r>
              <a:rPr lang="fr-FR" sz="2400" err="1"/>
              <a:t>créeent</a:t>
            </a:r>
            <a:r>
              <a:rPr lang="fr-FR" sz="2400"/>
              <a:t> le </a:t>
            </a:r>
            <a:r>
              <a:rPr lang="fr-FR" sz="2400" i="1" u="sng">
                <a:hlinkClick r:id="rId7" tooltip="Abdul Latif Jameel Poverty Action La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Abdul Latif Jameel Poverty Action Lab</a:t>
            </a:r>
            <a:r>
              <a:rPr lang="fr-FR" sz="2400" i="1" u="sng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71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7BE6B-F379-5E47-85D5-55EA29DB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D3AEE-FAD8-F445-A8CD-C941B0BA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EFC6C-8BBC-5742-99E4-FBD6B2374C71}"/>
              </a:ext>
            </a:extLst>
          </p:cNvPr>
          <p:cNvSpPr/>
          <p:nvPr/>
        </p:nvSpPr>
        <p:spPr>
          <a:xfrm>
            <a:off x="1077237" y="538619"/>
            <a:ext cx="71666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dirty="0"/>
              <a:t>1969 Premier prix de la Banque de Suède Prix de la Banque de Suède en sciences économiques en mémoire d'Alfred Nobel attribué à  </a:t>
            </a:r>
            <a:r>
              <a:rPr lang="fr-FR" sz="2400" dirty="0">
                <a:hlinkClick r:id="rId2" tooltip="Ragnar Frisch"/>
              </a:rPr>
              <a:t>Ragnar Frisch</a:t>
            </a:r>
            <a:r>
              <a:rPr lang="fr-FR" sz="2400" dirty="0"/>
              <a:t> et Jan Tinbergen, « pour avoir développé et appliqué des modèles dynamiques à l'analyse des processus économique ».</a:t>
            </a:r>
          </a:p>
          <a:p>
            <a:endParaRPr lang="fr-FR" sz="2400" dirty="0"/>
          </a:p>
          <a:p>
            <a:r>
              <a:rPr lang="fr-FR" sz="2400" dirty="0"/>
              <a:t>Autres prix de la Banque de Suède marquant une évolution des « outils » des économistes:</a:t>
            </a:r>
          </a:p>
          <a:p>
            <a:r>
              <a:rPr lang="fr-FR" sz="2400" dirty="0"/>
              <a:t>1970 Paul A. Samuelson</a:t>
            </a:r>
          </a:p>
          <a:p>
            <a:r>
              <a:rPr lang="fr-FR" sz="2400" dirty="0"/>
              <a:t>1980 Lawrence Klein</a:t>
            </a:r>
          </a:p>
          <a:p>
            <a:r>
              <a:rPr lang="fr-FR" sz="2400" dirty="0"/>
              <a:t>1984 Richard Stone</a:t>
            </a:r>
          </a:p>
          <a:p>
            <a:r>
              <a:rPr lang="fr-FR" sz="2400" dirty="0"/>
              <a:t>1994 Reinhard </a:t>
            </a:r>
            <a:r>
              <a:rPr lang="fr-FR" sz="2400" dirty="0" err="1"/>
              <a:t>Selten</a:t>
            </a:r>
            <a:r>
              <a:rPr lang="fr-FR" sz="2400" dirty="0"/>
              <a:t>, John Nash, John Harsanyi</a:t>
            </a:r>
          </a:p>
          <a:p>
            <a:r>
              <a:rPr lang="fr-FR" sz="2400" dirty="0"/>
              <a:t>2002 Daniel </a:t>
            </a:r>
            <a:r>
              <a:rPr lang="fr-FR" sz="2400" dirty="0" err="1"/>
              <a:t>Kahneman</a:t>
            </a:r>
            <a:r>
              <a:rPr lang="fr-FR" sz="2400" dirty="0"/>
              <a:t>, Vernon Smith</a:t>
            </a:r>
          </a:p>
          <a:p>
            <a:r>
              <a:rPr lang="fr-FR" sz="2400" dirty="0"/>
              <a:t>2011 Thomas Sargent, Christopher A. </a:t>
            </a:r>
            <a:r>
              <a:rPr lang="fr-FR" sz="2400" dirty="0" err="1"/>
              <a:t>Sims</a:t>
            </a:r>
            <a:endParaRPr lang="fr-FR" sz="2400" dirty="0"/>
          </a:p>
          <a:p>
            <a:r>
              <a:rPr lang="fr-FR" sz="2400" dirty="0"/>
              <a:t>2017 Richard Thaler</a:t>
            </a:r>
          </a:p>
        </p:txBody>
      </p:sp>
    </p:spTree>
    <p:extLst>
      <p:ext uri="{BB962C8B-B14F-4D97-AF65-F5344CB8AC3E}">
        <p14:creationId xmlns:p14="http://schemas.microsoft.com/office/powerpoint/2010/main" val="192127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035DA-DE6F-B445-A13A-43B108FE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" y="275572"/>
            <a:ext cx="8680537" cy="1377864"/>
          </a:xfrm>
        </p:spPr>
        <p:txBody>
          <a:bodyPr>
            <a:normAutofit fontScale="90000"/>
          </a:bodyPr>
          <a:lstStyle/>
          <a:p>
            <a:r>
              <a:rPr lang="fr-FR" sz="3200" b="1"/>
              <a:t>Leçons de l’histoire (2): d’incessantes controverses sur le rôle des outils des économistes</a:t>
            </a:r>
            <a:endParaRPr lang="fr-FR" sz="32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49608-1744-444B-B142-98765C6BD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Trois exemples:</a:t>
            </a:r>
          </a:p>
          <a:p>
            <a:r>
              <a:rPr lang="fr-FR" dirty="0"/>
              <a:t>(1) le </a:t>
            </a:r>
            <a:r>
              <a:rPr lang="fr-FR" i="1" dirty="0" err="1"/>
              <a:t>Methodenstreit</a:t>
            </a:r>
            <a:endParaRPr lang="fr-FR" i="1" dirty="0"/>
          </a:p>
          <a:p>
            <a:r>
              <a:rPr lang="fr-FR" dirty="0"/>
              <a:t>(2) la controverse entre Koopmans et </a:t>
            </a:r>
            <a:r>
              <a:rPr lang="fr-FR" dirty="0" err="1"/>
              <a:t>Vining</a:t>
            </a:r>
            <a:r>
              <a:rPr lang="fr-FR" dirty="0"/>
              <a:t> sur le rôle de l’économétrie</a:t>
            </a:r>
          </a:p>
          <a:p>
            <a:r>
              <a:rPr lang="fr-FR" dirty="0"/>
              <a:t>(3) </a:t>
            </a:r>
            <a:r>
              <a:rPr lang="fr-FR" dirty="0" err="1"/>
              <a:t>nudges</a:t>
            </a:r>
            <a:r>
              <a:rPr lang="fr-FR" dirty="0"/>
              <a:t> et paternalisme libéral</a:t>
            </a:r>
          </a:p>
        </p:txBody>
      </p:sp>
    </p:spTree>
    <p:extLst>
      <p:ext uri="{BB962C8B-B14F-4D97-AF65-F5344CB8AC3E}">
        <p14:creationId xmlns:p14="http://schemas.microsoft.com/office/powerpoint/2010/main" val="159725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26958-E740-8642-B3F1-12B898F7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/>
              <a:t>Leçons de l’histoire (3): pour un pluralisme méthodologique</a:t>
            </a:r>
            <a:endParaRPr lang="fr-FR" sz="32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6B41C7-D81B-884B-9F37-50DB9133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b="1" dirty="0"/>
              <a:t>Certaines de ces controverses sont récurrentes – et illustrent aujourd’hui encore les débats actuels:</a:t>
            </a:r>
          </a:p>
          <a:p>
            <a:pPr algn="just">
              <a:buFontTx/>
              <a:buChar char="-"/>
            </a:pPr>
            <a:r>
              <a:rPr lang="fr-FR" dirty="0"/>
              <a:t>la méthodologie des économistes </a:t>
            </a:r>
            <a:r>
              <a:rPr lang="fr-FR" dirty="0" err="1"/>
              <a:t>doit-elle</a:t>
            </a:r>
            <a:r>
              <a:rPr lang="fr-FR" dirty="0"/>
              <a:t> suivre un mouvement « </a:t>
            </a:r>
            <a:r>
              <a:rPr lang="fr-FR" i="1" dirty="0"/>
              <a:t>top-down </a:t>
            </a:r>
            <a:r>
              <a:rPr lang="fr-FR" dirty="0"/>
              <a:t>» ou « </a:t>
            </a:r>
            <a:r>
              <a:rPr lang="fr-FR" i="1" dirty="0" err="1"/>
              <a:t>bottom</a:t>
            </a:r>
            <a:r>
              <a:rPr lang="fr-FR" i="1" dirty="0"/>
              <a:t>-up</a:t>
            </a:r>
            <a:r>
              <a:rPr lang="fr-FR" dirty="0"/>
              <a:t> »?</a:t>
            </a:r>
          </a:p>
          <a:p>
            <a:pPr algn="just">
              <a:buFontTx/>
              <a:buChar char="-"/>
            </a:pPr>
            <a:r>
              <a:rPr lang="fr-FR" dirty="0"/>
              <a:t>la théorie économique </a:t>
            </a:r>
            <a:r>
              <a:rPr lang="fr-FR" dirty="0" err="1"/>
              <a:t>doit-elle</a:t>
            </a:r>
            <a:r>
              <a:rPr lang="fr-FR" dirty="0"/>
              <a:t> ouvrir ses frontières disciplinaires en empruntant des outils (formalismes mathématiques ou statistiques, protocoles expérimentaux) à d’autres disciplines?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56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0A193-CD8A-E344-88F1-4C78A8A4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/>
              <a:t>Un enjeu essentiel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7F6F40-922D-B649-9C04-D4693C3EA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26" y="1584008"/>
            <a:ext cx="7346950" cy="4481513"/>
          </a:xfrm>
        </p:spPr>
        <p:txBody>
          <a:bodyPr>
            <a:normAutofit/>
          </a:bodyPr>
          <a:lstStyle/>
          <a:p>
            <a:r>
              <a:rPr lang="fr-FR" dirty="0"/>
              <a:t>les outils, formels et conceptuels, des économistes ont pour fonction:</a:t>
            </a:r>
          </a:p>
          <a:p>
            <a:r>
              <a:rPr lang="fr-FR" dirty="0"/>
              <a:t>de créer et de mettre en forme (« formaliser ») de nouveaux « faits » économiques;</a:t>
            </a:r>
          </a:p>
          <a:p>
            <a:r>
              <a:rPr lang="fr-FR" dirty="0"/>
              <a:t>de mettre en forme (« formaliser ») les questions que posent/qui sont posées par ces nouveaux « faits »;</a:t>
            </a:r>
          </a:p>
          <a:p>
            <a:r>
              <a:rPr lang="fr-FR" dirty="0"/>
              <a:t>de mettre, par conséquence, en forme (« formaliser ») les  réponses que les économistes peuvent apporter à ces questions.</a:t>
            </a:r>
          </a:p>
        </p:txBody>
      </p:sp>
    </p:spTree>
    <p:extLst>
      <p:ext uri="{BB962C8B-B14F-4D97-AF65-F5344CB8AC3E}">
        <p14:creationId xmlns:p14="http://schemas.microsoft.com/office/powerpoint/2010/main" val="197929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58E44-4F78-DA4E-ADB2-39BA216CD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4AFD5F-74C4-4343-9F62-770A6E71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789" y="2183705"/>
            <a:ext cx="7345363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A un moment où les frontières de la discipline se révèlent particulièrement mouvantes, seule une attitude de pluralisme méthodologique et d’ouverture aux « outils » et aux méthodes des autres disciplines  pourrait permettre aux économistes d’accroître leurs capacités à prévoir le futur, à améliorer l'organisation de la société, ou encore à adapter les institutions au progrès technologique.</a:t>
            </a:r>
          </a:p>
        </p:txBody>
      </p:sp>
    </p:spTree>
    <p:extLst>
      <p:ext uri="{BB962C8B-B14F-4D97-AF65-F5344CB8AC3E}">
        <p14:creationId xmlns:p14="http://schemas.microsoft.com/office/powerpoint/2010/main" val="324848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2023</TotalTime>
  <Words>261</Words>
  <Application>Microsoft Macintosh PowerPoint</Application>
  <PresentationFormat>Affichage à l'écran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Brush Script MT</vt:lpstr>
      <vt:lpstr>Arial</vt:lpstr>
      <vt:lpstr>Calibri</vt:lpstr>
      <vt:lpstr>Calisto MT</vt:lpstr>
      <vt:lpstr>Capital</vt:lpstr>
      <vt:lpstr>  Les économistes sont-ils mieux outillés? Quelques leçons de l’histoire</vt:lpstr>
      <vt:lpstr>  Les leçons de l’histoire (1): quelques dates </vt:lpstr>
      <vt:lpstr>Présentation PowerPoint</vt:lpstr>
      <vt:lpstr>Présentation PowerPoint</vt:lpstr>
      <vt:lpstr>Présentation PowerPoint</vt:lpstr>
      <vt:lpstr>Leçons de l’histoire (2): d’incessantes controverses sur le rôle des outils des économistes</vt:lpstr>
      <vt:lpstr>Leçons de l’histoire (3): pour un pluralisme méthodologique</vt:lpstr>
      <vt:lpstr>Un enjeu essentiel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Debates on Economic Experimentation in the United States</dc:title>
  <dc:creator>Annie Lou Cot</dc:creator>
  <cp:lastModifiedBy>Annie L. Cot</cp:lastModifiedBy>
  <cp:revision>230</cp:revision>
  <dcterms:created xsi:type="dcterms:W3CDTF">2014-01-10T15:34:52Z</dcterms:created>
  <dcterms:modified xsi:type="dcterms:W3CDTF">2018-11-08T10:24:45Z</dcterms:modified>
</cp:coreProperties>
</file>